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57" r:id="rId4"/>
    <p:sldId id="258" r:id="rId5"/>
    <p:sldId id="265" r:id="rId6"/>
    <p:sldId id="263" r:id="rId7"/>
    <p:sldId id="262" r:id="rId8"/>
    <p:sldId id="260" r:id="rId9"/>
    <p:sldId id="264" r:id="rId10"/>
    <p:sldId id="261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7" autoAdjust="0"/>
    <p:restoredTop sz="94660"/>
  </p:normalViewPr>
  <p:slideViewPr>
    <p:cSldViewPr snapToGrid="0">
      <p:cViewPr varScale="1">
        <p:scale>
          <a:sx n="84" d="100"/>
          <a:sy n="84" d="100"/>
        </p:scale>
        <p:origin x="643" y="3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2D990-0D1C-9F6C-EAC9-E73E533091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14FD67-721E-EEE6-B511-800C112B71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DF6F7B-8F04-3482-C6F0-BEE43FD152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DCF7C-2D05-4340-95D6-AE2D58653009}" type="datetimeFigureOut">
              <a:rPr lang="en-US" smtClean="0"/>
              <a:t>5/16/2022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B18805-E184-73FB-06DC-25AE1C138D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67D25F-1B09-E13F-DF32-4BA89FCE78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F5382-A086-4D20-898B-2033A8AE9D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5828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EBD382-129D-01AC-ADEB-29801F084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ED17A8-EC23-8721-2E43-F7AE0B9F7F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B4639A-6206-C697-A82B-2762A813E8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DCF7C-2D05-4340-95D6-AE2D58653009}" type="datetimeFigureOut">
              <a:rPr lang="en-US" smtClean="0"/>
              <a:t>5/16/2022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63D01C-2CFA-B86E-C615-261A9D9FB2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C07931-E477-56D1-E508-9539CEB12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F5382-A086-4D20-898B-2033A8AE9D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3977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274E2A4-799D-EDB4-B388-7AC320DBF61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4FDF265-EEEC-8380-8B00-C38F92AE93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95928C-012F-0AF0-7939-46AB90F936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DCF7C-2D05-4340-95D6-AE2D58653009}" type="datetimeFigureOut">
              <a:rPr lang="en-US" smtClean="0"/>
              <a:t>5/16/2022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23D0DD-74B0-341F-288C-BF240BAA3F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3F974F-2A16-74D4-E44C-DD62DFA8BF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F5382-A086-4D20-898B-2033A8AE9D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4686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D240D-2CFD-652E-47DB-2727D2DD6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42F5AA-F70B-DEDF-E428-A0E402C640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6E8F4D-9748-69BB-82D6-6BAFFA1B17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DCF7C-2D05-4340-95D6-AE2D58653009}" type="datetimeFigureOut">
              <a:rPr lang="en-US" smtClean="0"/>
              <a:t>5/16/2022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B7CFB7-3C9D-A642-8A67-595DCDDE36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9496C-6AC7-17AA-E578-CB5E0D868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F5382-A086-4D20-898B-2033A8AE9D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0719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4A6946-371E-2EA6-070D-EE479F37D9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B9BC37-A406-C3BD-7BF2-C93447D376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E42DD2-5368-5BF2-3A9B-42A2B98B45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DCF7C-2D05-4340-95D6-AE2D58653009}" type="datetimeFigureOut">
              <a:rPr lang="en-US" smtClean="0"/>
              <a:t>5/16/2022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EAF168-2765-01CB-F3C9-D6DECB34B2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62236A-E22D-EC7F-DBF7-678A62C766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F5382-A086-4D20-898B-2033A8AE9D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6181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9A5883-7ACF-DA1F-3449-E714BC625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C8E7B8-F1F0-29E1-7FB7-1BC9E2918B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EF1760-9F56-7709-C58B-EC3C2B57D0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CB954A-71C6-342D-BD5D-A16ED416CA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DCF7C-2D05-4340-95D6-AE2D58653009}" type="datetimeFigureOut">
              <a:rPr lang="en-US" smtClean="0"/>
              <a:t>5/16/2022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82F74F-1269-490E-CAD9-FBE3E4D741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59A6CE-E843-A369-DEEF-5FAB21DBD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F5382-A086-4D20-898B-2033A8AE9D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6932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3B67AF-C97D-7471-E711-C364E0ADC6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7808A8-FE54-09E3-97AC-27CF74B05D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CA8BB3-8B57-FB7A-3642-67963023F8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CB26820-B74C-C5E0-4E89-EBCBFB6173C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35C814-5A08-7502-1B67-52C9E851EA8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2230736-0482-ED5E-A699-7E1E039AE9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DCF7C-2D05-4340-95D6-AE2D58653009}" type="datetimeFigureOut">
              <a:rPr lang="en-US" smtClean="0"/>
              <a:t>5/16/2022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4ECE404-DAE6-0D52-B1D0-1B72EE8F3C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59C5E89-0DB6-2735-EE5F-9FDEE38B3A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F5382-A086-4D20-898B-2033A8AE9D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4548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80B3E-CBFA-B035-10FB-FA38100F6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812B80-515A-E655-CEA5-22375DC380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DCF7C-2D05-4340-95D6-AE2D58653009}" type="datetimeFigureOut">
              <a:rPr lang="en-US" smtClean="0"/>
              <a:t>5/16/2022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2C3DF8-93A3-65C1-924E-A49E5D0C5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AABB5A-3503-D753-AF7D-12FE5C58EE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F5382-A086-4D20-898B-2033A8AE9D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4925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9441031-D8F5-4A72-6F68-DA5010BA1E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DCF7C-2D05-4340-95D6-AE2D58653009}" type="datetimeFigureOut">
              <a:rPr lang="en-US" smtClean="0"/>
              <a:t>5/16/2022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D477C4-713F-CFCD-BAEC-EBB575E13D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FE8ED9-F9D7-0998-E124-BE45DC9D95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F5382-A086-4D20-898B-2033A8AE9D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2927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F8CE01-0F9F-63DE-29AA-D965CBB729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F07060-20FC-D8FB-D84D-269C19E6B7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8C6D97-3597-28EA-C191-D3C9DB1326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F4A9B2-8D12-387E-ED8A-28B8F7AA4A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DCF7C-2D05-4340-95D6-AE2D58653009}" type="datetimeFigureOut">
              <a:rPr lang="en-US" smtClean="0"/>
              <a:t>5/16/2022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FF3D79-6DCC-0CB8-61BD-1563C1B6AB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06228E-6FCC-EBB0-E58D-3967BFC4CC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F5382-A086-4D20-898B-2033A8AE9D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0828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5751F0-AD7A-8113-DE43-65E94C7E15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ACD0AE1-C603-D86A-48DA-14F570836CA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EBB762-A68E-AC1F-2220-AACE44AD67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6697C8-2C94-A1D0-25F3-BE8F4AD662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DCF7C-2D05-4340-95D6-AE2D58653009}" type="datetimeFigureOut">
              <a:rPr lang="en-US" smtClean="0"/>
              <a:t>5/16/2022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283DA3-08E5-902B-0D8F-05FFB66E0E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6AE77C-53AA-496E-95CB-DA04ABD42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F5382-A086-4D20-898B-2033A8AE9D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20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930E637-91AA-E40D-0A72-8FF138F21D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8CB97F-731E-C362-3CF0-B0CCDA41BD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A49EDE-04A5-862F-9D09-06246C193F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CDCF7C-2D05-4340-95D6-AE2D58653009}" type="datetimeFigureOut">
              <a:rPr lang="en-US" smtClean="0"/>
              <a:t>5/16/2022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991AAF-4AED-D8EE-11D3-7F475C09C1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188383-A686-5FA5-34D2-E7F6E6743A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5F5382-A086-4D20-898B-2033A8AE9D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733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hyperlink" Target="https://www.ccarprice.com/us/lamborghini-aventador-lp780-4-ultimae-roadster-2022-price-in-usa-8318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6E4DDF-FE41-AA68-D3F3-8754ABF7F6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84489" y="278643"/>
            <a:ext cx="9144000" cy="1602004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Best Vehicles in 2022</a:t>
            </a:r>
            <a:br>
              <a:rPr lang="en-US" b="1" dirty="0"/>
            </a:br>
            <a:r>
              <a:rPr lang="en-US" b="1" dirty="0"/>
              <a:t>for your Gas Budget</a:t>
            </a:r>
          </a:p>
        </p:txBody>
      </p:sp>
      <p:sp>
        <p:nvSpPr>
          <p:cNvPr id="4" name="AutoShape 2" descr="Can you name this car? – Swadeology">
            <a:extLst>
              <a:ext uri="{FF2B5EF4-FFF2-40B4-BE49-F238E27FC236}">
                <a16:creationId xmlns:a16="http://schemas.microsoft.com/office/drawing/2014/main" id="{D02C895F-52CC-CA99-6561-70F275BEB88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303362" y="337086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C455AB6-3383-6711-048F-CC7B5BBE89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3639" y="1800498"/>
            <a:ext cx="9464850" cy="490703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91D22B1-3536-7671-39FD-207207E2F9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0731" y="3523263"/>
            <a:ext cx="4367412" cy="243392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D3B99C1-C873-8C59-CB16-2A256D64E46D}"/>
              </a:ext>
            </a:extLst>
          </p:cNvPr>
          <p:cNvSpPr txBox="1"/>
          <p:nvPr/>
        </p:nvSpPr>
        <p:spPr>
          <a:xfrm>
            <a:off x="6913844" y="5595864"/>
            <a:ext cx="33896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3"/>
                </a:solidFill>
              </a:rPr>
              <a:t>http://swadeology.com/2013/11/can-name-car/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3F34996-F45E-FB49-9CEC-D98BFFC9F1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6641" y="2513029"/>
            <a:ext cx="3048159" cy="171567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FD3D42F-1A8C-70AF-38BD-F1ED40EB412E}"/>
              </a:ext>
            </a:extLst>
          </p:cNvPr>
          <p:cNvSpPr txBox="1"/>
          <p:nvPr/>
        </p:nvSpPr>
        <p:spPr>
          <a:xfrm>
            <a:off x="2296640" y="4228707"/>
            <a:ext cx="29493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3"/>
                </a:solidFill>
              </a:rPr>
              <a:t>https://www.vox.com/</a:t>
            </a:r>
            <a:r>
              <a:rPr lang="en-US" sz="900" dirty="0">
                <a:solidFill>
                  <a:schemeClr val="accent3"/>
                </a:solidFill>
              </a:rPr>
              <a:t>2014/8/19/6031445</a:t>
            </a:r>
            <a:r>
              <a:rPr lang="en-US" sz="1200" dirty="0">
                <a:solidFill>
                  <a:schemeClr val="accent3"/>
                </a:solidFill>
              </a:rPr>
              <a:t>/gas-premium-regular-car-engine</a:t>
            </a:r>
          </a:p>
        </p:txBody>
      </p:sp>
    </p:spTree>
    <p:extLst>
      <p:ext uri="{BB962C8B-B14F-4D97-AF65-F5344CB8AC3E}">
        <p14:creationId xmlns:p14="http://schemas.microsoft.com/office/powerpoint/2010/main" val="6994155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1E5C67-4103-B177-B41E-760D20339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 Pickup Trucks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D03398-36F3-4129-557F-DB55504C7F8E}"/>
              </a:ext>
            </a:extLst>
          </p:cNvPr>
          <p:cNvSpPr txBox="1"/>
          <p:nvPr/>
        </p:nvSpPr>
        <p:spPr>
          <a:xfrm>
            <a:off x="878006" y="1396358"/>
            <a:ext cx="83569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/>
              <a:t>Ford Maverick Hybrid outpaces the competition at 45 MPG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272B1BD-635F-64A9-6CBF-34CCC43F4989}"/>
              </a:ext>
            </a:extLst>
          </p:cNvPr>
          <p:cNvSpPr txBox="1"/>
          <p:nvPr/>
        </p:nvSpPr>
        <p:spPr>
          <a:xfrm>
            <a:off x="6400801" y="6458000"/>
            <a:ext cx="55094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3"/>
                </a:solidFill>
              </a:rPr>
              <a:t>https://www.kevianclean.com/blogs/news/5-different-types-of-cars-and-their-uses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027950-7CF7-1F3F-CE3F-F2BCDA82E3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815" y="2078185"/>
            <a:ext cx="10475575" cy="4274035"/>
          </a:xfrm>
          <a:prstGeom prst="rect">
            <a:avLst/>
          </a:prstGeom>
        </p:spPr>
      </p:pic>
      <p:pic>
        <p:nvPicPr>
          <p:cNvPr id="4098" name="Picture 2" descr="Ford Maverick XLT Hybrid 2022 Price In Spain , Features And Specs -  Ccarprice ESP">
            <a:extLst>
              <a:ext uri="{FF2B5EF4-FFF2-40B4-BE49-F238E27FC236}">
                <a16:creationId xmlns:a16="http://schemas.microsoft.com/office/drawing/2014/main" id="{26501C13-B287-695D-FC4D-A3B85EC34C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1974" y="3875964"/>
            <a:ext cx="3623340" cy="1951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20099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1E5C67-4103-B177-B41E-760D20339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2126"/>
            <a:ext cx="10515600" cy="1325563"/>
          </a:xfrm>
        </p:spPr>
        <p:txBody>
          <a:bodyPr/>
          <a:lstStyle/>
          <a:p>
            <a:r>
              <a:rPr lang="en-US" dirty="0"/>
              <a:t>And the Winners are…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D03398-36F3-4129-557F-DB55504C7F8E}"/>
              </a:ext>
            </a:extLst>
          </p:cNvPr>
          <p:cNvSpPr txBox="1"/>
          <p:nvPr/>
        </p:nvSpPr>
        <p:spPr>
          <a:xfrm>
            <a:off x="878006" y="1255330"/>
            <a:ext cx="83569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solidFill>
                  <a:schemeClr val="accent1"/>
                </a:solidFill>
              </a:rPr>
              <a:t>Hyundai IONIQ Blue </a:t>
            </a:r>
            <a:r>
              <a:rPr lang="en-US" sz="2000" i="1" dirty="0"/>
              <a:t>–</a:t>
            </a:r>
            <a:r>
              <a:rPr lang="en-US" sz="2000" i="1" dirty="0">
                <a:solidFill>
                  <a:schemeClr val="accent1"/>
                </a:solidFill>
              </a:rPr>
              <a:t> </a:t>
            </a:r>
            <a:r>
              <a:rPr lang="en-US" sz="2000" i="1" dirty="0"/>
              <a:t>Best MPG @ 71 MPG</a:t>
            </a:r>
          </a:p>
          <a:p>
            <a:r>
              <a:rPr lang="en-US" sz="2000" i="1" dirty="0">
                <a:solidFill>
                  <a:schemeClr val="accent1"/>
                </a:solidFill>
              </a:rPr>
              <a:t>Toyota Camry Hybrid LE </a:t>
            </a:r>
            <a:r>
              <a:rPr lang="en-US" sz="2000" i="1" dirty="0"/>
              <a:t>– Most powerful engine @ 2.5 liters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22F8E7-4D64-0E94-139A-95B326956A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2758" y="2095178"/>
            <a:ext cx="9533446" cy="4610500"/>
          </a:xfrm>
          <a:prstGeom prst="rect">
            <a:avLst/>
          </a:prstGeom>
        </p:spPr>
      </p:pic>
      <p:pic>
        <p:nvPicPr>
          <p:cNvPr id="9" name="Picture 2" descr="2022 Hyundai Ioniq Prices, Reviews, &amp; Pictures | U.S. News">
            <a:extLst>
              <a:ext uri="{FF2B5EF4-FFF2-40B4-BE49-F238E27FC236}">
                <a16:creationId xmlns:a16="http://schemas.microsoft.com/office/drawing/2014/main" id="{B5E97035-20E4-01D4-3E4D-9BF5629361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4985" y="71994"/>
            <a:ext cx="2740356" cy="2055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CE8AAE4-09C1-088B-EB06-471AB60FBA7F}"/>
              </a:ext>
            </a:extLst>
          </p:cNvPr>
          <p:cNvSpPr txBox="1"/>
          <p:nvPr/>
        </p:nvSpPr>
        <p:spPr>
          <a:xfrm>
            <a:off x="7847463" y="6509007"/>
            <a:ext cx="42217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3"/>
                </a:solidFill>
              </a:rPr>
              <a:t>https://cars.usnews.com/cars-trucks/hyundai/ioniq</a:t>
            </a:r>
          </a:p>
        </p:txBody>
      </p:sp>
    </p:spTree>
    <p:extLst>
      <p:ext uri="{BB962C8B-B14F-4D97-AF65-F5344CB8AC3E}">
        <p14:creationId xmlns:p14="http://schemas.microsoft.com/office/powerpoint/2010/main" val="7082195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1E5C67-4103-B177-B41E-760D20339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2126"/>
            <a:ext cx="10515600" cy="1325563"/>
          </a:xfrm>
        </p:spPr>
        <p:txBody>
          <a:bodyPr/>
          <a:lstStyle/>
          <a:p>
            <a:r>
              <a:rPr lang="en-US" dirty="0"/>
              <a:t>Annual Savings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D03398-36F3-4129-557F-DB55504C7F8E}"/>
              </a:ext>
            </a:extLst>
          </p:cNvPr>
          <p:cNvSpPr txBox="1"/>
          <p:nvPr/>
        </p:nvSpPr>
        <p:spPr>
          <a:xfrm>
            <a:off x="878006" y="1255330"/>
            <a:ext cx="102786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solidFill>
                  <a:schemeClr val="accent1"/>
                </a:solidFill>
              </a:rPr>
              <a:t>Hyundai IONIQ Blue </a:t>
            </a:r>
            <a:r>
              <a:rPr lang="en-US" sz="2000" i="1" dirty="0"/>
              <a:t>can save more than </a:t>
            </a:r>
            <a:r>
              <a:rPr lang="en-US" sz="2000" b="1" i="1" dirty="0"/>
              <a:t>$10,000 per year </a:t>
            </a:r>
            <a:r>
              <a:rPr lang="en-US" sz="2000" i="1" dirty="0"/>
              <a:t>in fuel costs over the </a:t>
            </a:r>
            <a:r>
              <a:rPr lang="en-US" sz="2000" i="1" dirty="0" err="1"/>
              <a:t>Bugati</a:t>
            </a:r>
            <a:r>
              <a:rPr lang="en-US" sz="2000" i="1" dirty="0"/>
              <a:t> Chiron </a:t>
            </a:r>
          </a:p>
          <a:p>
            <a:r>
              <a:rPr lang="en-US" sz="2000" i="1" dirty="0"/>
              <a:t>		     and save more than </a:t>
            </a:r>
            <a:r>
              <a:rPr lang="en-US" sz="2000" b="1" i="1" dirty="0"/>
              <a:t>$2,000 per year </a:t>
            </a:r>
            <a:r>
              <a:rPr lang="en-US" sz="2000" i="1" dirty="0"/>
              <a:t>in fuel costs over the average vehicle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6BB35A6-B19D-9E5A-470C-7E07B8DC6D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79629"/>
            <a:ext cx="8678387" cy="450090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33676E8-69BF-476D-A1A0-4B50464BEF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6587" y="4124927"/>
            <a:ext cx="2058795" cy="1910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5576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5EAACD-E67D-C8F2-76E7-FA3E337E99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3114"/>
            <a:ext cx="10515600" cy="1325563"/>
          </a:xfrm>
        </p:spPr>
        <p:txBody>
          <a:bodyPr/>
          <a:lstStyle/>
          <a:p>
            <a:r>
              <a:rPr lang="en-US" dirty="0"/>
              <a:t>MPG varies greatly by Make and Engine Type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23A15FE-A760-BC1A-DEF2-31BCBD03F1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3663" y="1635377"/>
            <a:ext cx="9457240" cy="512489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3B65105-CDBE-CD0D-0F92-E552521D2029}"/>
              </a:ext>
            </a:extLst>
          </p:cNvPr>
          <p:cNvSpPr txBox="1"/>
          <p:nvPr/>
        </p:nvSpPr>
        <p:spPr>
          <a:xfrm>
            <a:off x="878006" y="1132501"/>
            <a:ext cx="83569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/>
              <a:t>The Hyundai IONIQ Blue leads the pack with a 71 MPG hybrid engine</a:t>
            </a:r>
          </a:p>
        </p:txBody>
      </p:sp>
      <p:pic>
        <p:nvPicPr>
          <p:cNvPr id="3074" name="Picture 2" descr="Lamborghini Aventador LP780-4 Ultimae Roadster 2022 Price In USA , Features  And Specs - Ccarprice USA">
            <a:extLst>
              <a:ext uri="{FF2B5EF4-FFF2-40B4-BE49-F238E27FC236}">
                <a16:creationId xmlns:a16="http://schemas.microsoft.com/office/drawing/2014/main" id="{4DFE0827-DEFE-D5B6-BA53-0C1D0A6CDA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5" y="4760136"/>
            <a:ext cx="2590587" cy="1295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A9552C8-94AC-9038-3C4B-53B9BBFE63CD}"/>
              </a:ext>
            </a:extLst>
          </p:cNvPr>
          <p:cNvSpPr txBox="1"/>
          <p:nvPr/>
        </p:nvSpPr>
        <p:spPr>
          <a:xfrm>
            <a:off x="66295" y="6355234"/>
            <a:ext cx="67559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3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https://www.ccarprice.com/us/lamborghini-aventador-lp780-4-ultimae-roadster-2022-price-in-usa-8318</a:t>
            </a:r>
            <a:endParaRPr lang="en-US" sz="1200" dirty="0">
              <a:solidFill>
                <a:schemeClr val="accent3"/>
              </a:solidFill>
            </a:endParaRPr>
          </a:p>
          <a:p>
            <a:r>
              <a:rPr lang="en-US" sz="1200" dirty="0">
                <a:solidFill>
                  <a:schemeClr val="accent3"/>
                </a:solidFill>
              </a:rPr>
              <a:t>https://www.hyundaiusa.com/us/en/vehicles/ioniq-hybrid/compare-specs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56432A-A6D8-CEF0-90D8-0A3ACA0097DA}"/>
              </a:ext>
            </a:extLst>
          </p:cNvPr>
          <p:cNvSpPr txBox="1"/>
          <p:nvPr/>
        </p:nvSpPr>
        <p:spPr>
          <a:xfrm>
            <a:off x="1158221" y="4512240"/>
            <a:ext cx="625097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13 MPG</a:t>
            </a:r>
          </a:p>
        </p:txBody>
      </p:sp>
      <p:pic>
        <p:nvPicPr>
          <p:cNvPr id="3078" name="Picture 6" descr="2022 Hyundai IONIQ Hybrid Features &amp; Specs | Hyundai USA">
            <a:extLst>
              <a:ext uri="{FF2B5EF4-FFF2-40B4-BE49-F238E27FC236}">
                <a16:creationId xmlns:a16="http://schemas.microsoft.com/office/drawing/2014/main" id="{EF529F21-290A-0AAA-978F-50A9ADD334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26" y="2082737"/>
            <a:ext cx="2648508" cy="1489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57C4A5D-BB8B-23E0-BBBF-FF63D477D86E}"/>
              </a:ext>
            </a:extLst>
          </p:cNvPr>
          <p:cNvSpPr txBox="1"/>
          <p:nvPr/>
        </p:nvSpPr>
        <p:spPr>
          <a:xfrm>
            <a:off x="1001246" y="1790873"/>
            <a:ext cx="625097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71 MPG</a:t>
            </a:r>
          </a:p>
        </p:txBody>
      </p:sp>
      <p:sp>
        <p:nvSpPr>
          <p:cNvPr id="12" name="Star: 5 Points 11">
            <a:extLst>
              <a:ext uri="{FF2B5EF4-FFF2-40B4-BE49-F238E27FC236}">
                <a16:creationId xmlns:a16="http://schemas.microsoft.com/office/drawing/2014/main" id="{8BA81214-0EF6-CCDF-DF2B-3CAD3D74F51C}"/>
              </a:ext>
            </a:extLst>
          </p:cNvPr>
          <p:cNvSpPr/>
          <p:nvPr/>
        </p:nvSpPr>
        <p:spPr>
          <a:xfrm>
            <a:off x="5986818" y="1897039"/>
            <a:ext cx="268406" cy="276999"/>
          </a:xfrm>
          <a:prstGeom prst="star5">
            <a:avLst/>
          </a:prstGeom>
          <a:solidFill>
            <a:schemeClr val="accent4">
              <a:alpha val="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6301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456AF0BE-300D-9976-3C2A-B61056E660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006" y="1883670"/>
            <a:ext cx="9430567" cy="483911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0CCC9C4-B0BE-F029-31CB-FB04EC99A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9843"/>
            <a:ext cx="10515600" cy="1325563"/>
          </a:xfrm>
        </p:spPr>
        <p:txBody>
          <a:bodyPr/>
          <a:lstStyle/>
          <a:p>
            <a:r>
              <a:rPr lang="en-US" dirty="0"/>
              <a:t>Not ready for an Electric Vehicle?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948A65E-F588-7873-29C5-4DE7F78F35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1878" y="4338743"/>
            <a:ext cx="2058795" cy="191099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B1C5014-4114-7832-208B-ACC5760D0A59}"/>
              </a:ext>
            </a:extLst>
          </p:cNvPr>
          <p:cNvSpPr txBox="1"/>
          <p:nvPr/>
        </p:nvSpPr>
        <p:spPr>
          <a:xfrm>
            <a:off x="7110484" y="6458000"/>
            <a:ext cx="48134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3"/>
                </a:solidFill>
              </a:rPr>
              <a:t>https://marketplace.geotab.com/solutions/average-fuel-economy-report/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1E02CDC-8ACB-7B8A-0ABC-2F13209A0F4D}"/>
              </a:ext>
            </a:extLst>
          </p:cNvPr>
          <p:cNvSpPr txBox="1"/>
          <p:nvPr/>
        </p:nvSpPr>
        <p:spPr>
          <a:xfrm>
            <a:off x="878006" y="1396358"/>
            <a:ext cx="83569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/>
              <a:t>These manufacturers of gas engines provide vehicles having at least 40 MPG</a:t>
            </a:r>
          </a:p>
        </p:txBody>
      </p:sp>
    </p:spTree>
    <p:extLst>
      <p:ext uri="{BB962C8B-B14F-4D97-AF65-F5344CB8AC3E}">
        <p14:creationId xmlns:p14="http://schemas.microsoft.com/office/powerpoint/2010/main" val="10245691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1E5C67-4103-B177-B41E-760D20339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 don’t need a Compact car for great MPG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39CCDC-1C56-0316-8048-3011747627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1911" y="2096195"/>
            <a:ext cx="8935224" cy="429424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7D03398-36F3-4129-557F-DB55504C7F8E}"/>
              </a:ext>
            </a:extLst>
          </p:cNvPr>
          <p:cNvSpPr txBox="1"/>
          <p:nvPr/>
        </p:nvSpPr>
        <p:spPr>
          <a:xfrm>
            <a:off x="878006" y="1396358"/>
            <a:ext cx="83569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/>
              <a:t>The average MPG for Mid-size and Full-size cars are better than Compact cars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D509E30-DBFA-DF75-A560-7F2E4C4FA5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1171" y="4238584"/>
            <a:ext cx="2522439" cy="13602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6F021B3-3BE3-FF8C-18E0-247E01772C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825" y="2536853"/>
            <a:ext cx="2884420" cy="134123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62F5CF4-1D57-1D8E-3C08-B6976FA0CA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825" y="4725323"/>
            <a:ext cx="2617697" cy="166511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757B471-A417-FE50-E851-6C7F77A93F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02749" y="2114072"/>
            <a:ext cx="2724386" cy="14745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A2EB44D-C901-E0CB-A45F-AE42882EFCA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39955" y="5598872"/>
            <a:ext cx="1058687" cy="89400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272B1BD-635F-64A9-6CBF-34CCC43F4989}"/>
              </a:ext>
            </a:extLst>
          </p:cNvPr>
          <p:cNvSpPr txBox="1"/>
          <p:nvPr/>
        </p:nvSpPr>
        <p:spPr>
          <a:xfrm>
            <a:off x="6414448" y="6458000"/>
            <a:ext cx="55094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3"/>
                </a:solidFill>
              </a:rPr>
              <a:t>https://www.kevianclean.com/blogs/news/5-different-types-of-cars-and-their-uses</a:t>
            </a:r>
          </a:p>
        </p:txBody>
      </p:sp>
    </p:spTree>
    <p:extLst>
      <p:ext uri="{BB962C8B-B14F-4D97-AF65-F5344CB8AC3E}">
        <p14:creationId xmlns:p14="http://schemas.microsoft.com/office/powerpoint/2010/main" val="31836373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1E5C67-4103-B177-B41E-760D20339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596" y="205902"/>
            <a:ext cx="10515600" cy="1325563"/>
          </a:xfrm>
        </p:spPr>
        <p:txBody>
          <a:bodyPr/>
          <a:lstStyle/>
          <a:p>
            <a:r>
              <a:rPr lang="en-US" dirty="0"/>
              <a:t>Regular (87 octane) Vehicles Top MPG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B478EE-1944-999B-F8DF-5866E00833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962" y="1637245"/>
            <a:ext cx="9476291" cy="515156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272B1BD-635F-64A9-6CBF-34CCC43F4989}"/>
              </a:ext>
            </a:extLst>
          </p:cNvPr>
          <p:cNvSpPr txBox="1"/>
          <p:nvPr/>
        </p:nvSpPr>
        <p:spPr>
          <a:xfrm>
            <a:off x="9114070" y="6458000"/>
            <a:ext cx="28098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3"/>
                </a:solidFill>
              </a:rPr>
              <a:t>https://nepalmechanical.blogspot.com/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2D533A3-8434-25EE-C1C7-0360E6D9F226}"/>
              </a:ext>
            </a:extLst>
          </p:cNvPr>
          <p:cNvSpPr txBox="1"/>
          <p:nvPr/>
        </p:nvSpPr>
        <p:spPr>
          <a:xfrm>
            <a:off x="655093" y="1237135"/>
            <a:ext cx="93942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/>
              <a:t>Hybrids combine Electric with Regular to push MPG well above the 75</a:t>
            </a:r>
            <a:r>
              <a:rPr lang="en-US" sz="2000" i="1" baseline="30000" dirty="0"/>
              <a:t>th</a:t>
            </a:r>
            <a:r>
              <a:rPr lang="en-US" sz="2000" i="1" dirty="0"/>
              <a:t> percentile</a:t>
            </a:r>
          </a:p>
        </p:txBody>
      </p:sp>
      <p:pic>
        <p:nvPicPr>
          <p:cNvPr id="8196" name="Picture 4" descr="Nepal Mechanical Technology">
            <a:extLst>
              <a:ext uri="{FF2B5EF4-FFF2-40B4-BE49-F238E27FC236}">
                <a16:creationId xmlns:a16="http://schemas.microsoft.com/office/drawing/2014/main" id="{A84B80F3-7DF8-BAD1-2242-8ED0669DBC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3508" y="382308"/>
            <a:ext cx="2809875" cy="162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99886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1E5C67-4103-B177-B41E-760D20339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 Full-Size Cars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D03398-36F3-4129-557F-DB55504C7F8E}"/>
              </a:ext>
            </a:extLst>
          </p:cNvPr>
          <p:cNvSpPr txBox="1"/>
          <p:nvPr/>
        </p:nvSpPr>
        <p:spPr>
          <a:xfrm>
            <a:off x="878006" y="1396358"/>
            <a:ext cx="83569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/>
              <a:t>Hyundai dominates the Full-Size class with 71 MPG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272B1BD-635F-64A9-6CBF-34CCC43F4989}"/>
              </a:ext>
            </a:extLst>
          </p:cNvPr>
          <p:cNvSpPr txBox="1"/>
          <p:nvPr/>
        </p:nvSpPr>
        <p:spPr>
          <a:xfrm>
            <a:off x="345743" y="6458000"/>
            <a:ext cx="115645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3"/>
                </a:solidFill>
              </a:rPr>
              <a:t>https://cars.usnews.com/cars-trucks/hyundai/ioniq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C18C4B-0742-9F46-76E5-35AC37434D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737" y="1904538"/>
            <a:ext cx="9430567" cy="4077053"/>
          </a:xfrm>
          <a:prstGeom prst="rect">
            <a:avLst/>
          </a:prstGeom>
        </p:spPr>
      </p:pic>
      <p:pic>
        <p:nvPicPr>
          <p:cNvPr id="6146" name="Picture 2" descr="2022 Hyundai Ioniq Prices, Reviews, &amp; Pictures | U.S. News">
            <a:extLst>
              <a:ext uri="{FF2B5EF4-FFF2-40B4-BE49-F238E27FC236}">
                <a16:creationId xmlns:a16="http://schemas.microsoft.com/office/drawing/2014/main" id="{5887C371-2DC5-5659-088B-F628367642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3416" y="3046864"/>
            <a:ext cx="3361897" cy="2521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72156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1E5C67-4103-B177-B41E-760D20339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 Mid-Size Cars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D03398-36F3-4129-557F-DB55504C7F8E}"/>
              </a:ext>
            </a:extLst>
          </p:cNvPr>
          <p:cNvSpPr txBox="1"/>
          <p:nvPr/>
        </p:nvSpPr>
        <p:spPr>
          <a:xfrm>
            <a:off x="878006" y="1396358"/>
            <a:ext cx="83569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/>
              <a:t>Hyundai Elantra Hybrid Blue overcomes the Prius with 64 MPG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272B1BD-635F-64A9-6CBF-34CCC43F4989}"/>
              </a:ext>
            </a:extLst>
          </p:cNvPr>
          <p:cNvSpPr txBox="1"/>
          <p:nvPr/>
        </p:nvSpPr>
        <p:spPr>
          <a:xfrm>
            <a:off x="345743" y="6458000"/>
            <a:ext cx="115645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3"/>
                </a:solidFill>
              </a:rPr>
              <a:t>https://www.motortrend.com/cars/hyundai/elantra-hybrid/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8030D8-2DC2-52E5-34BF-B7AFABFE3A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549" y="1935298"/>
            <a:ext cx="9476291" cy="4172312"/>
          </a:xfrm>
          <a:prstGeom prst="rect">
            <a:avLst/>
          </a:prstGeom>
        </p:spPr>
      </p:pic>
      <p:pic>
        <p:nvPicPr>
          <p:cNvPr id="5122" name="Picture 2" descr="2022 Hyundai Elantra Hybrid Buyer's Guide: Reviews, Specs, Comparisons">
            <a:extLst>
              <a:ext uri="{FF2B5EF4-FFF2-40B4-BE49-F238E27FC236}">
                <a16:creationId xmlns:a16="http://schemas.microsoft.com/office/drawing/2014/main" id="{470A116E-A124-5180-4707-0D69DF730A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0142" y="3480180"/>
            <a:ext cx="4091858" cy="2716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2877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1E5C67-4103-B177-B41E-760D20339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 Compact Cars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D03398-36F3-4129-557F-DB55504C7F8E}"/>
              </a:ext>
            </a:extLst>
          </p:cNvPr>
          <p:cNvSpPr txBox="1"/>
          <p:nvPr/>
        </p:nvSpPr>
        <p:spPr>
          <a:xfrm>
            <a:off x="878006" y="1396358"/>
            <a:ext cx="83569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/>
              <a:t>Toyota Corolla Hybrid inches past Kia with 63 MPG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272B1BD-635F-64A9-6CBF-34CCC43F4989}"/>
              </a:ext>
            </a:extLst>
          </p:cNvPr>
          <p:cNvSpPr txBox="1"/>
          <p:nvPr/>
        </p:nvSpPr>
        <p:spPr>
          <a:xfrm>
            <a:off x="345743" y="6458000"/>
            <a:ext cx="115645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3"/>
                </a:solidFill>
              </a:rPr>
              <a:t>https://www.mikesmithdirect.com/carresearch/Build_Vehicle_Consumer/year_2022/make_Toyota/model_Corolla/trim_SE/section_ColorsOptionsBuild/id_48685/confid_carprices/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52088DB-261B-7095-8D90-1C50B45FED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196" y="1964871"/>
            <a:ext cx="9563929" cy="4324725"/>
          </a:xfrm>
          <a:prstGeom prst="rect">
            <a:avLst/>
          </a:prstGeom>
        </p:spPr>
      </p:pic>
      <p:pic>
        <p:nvPicPr>
          <p:cNvPr id="4104" name="Picture 8" descr="2022 Toyota Corolla SE 4-Door FWD Sedan ColorsOptionsBuild">
            <a:extLst>
              <a:ext uri="{FF2B5EF4-FFF2-40B4-BE49-F238E27FC236}">
                <a16:creationId xmlns:a16="http://schemas.microsoft.com/office/drawing/2014/main" id="{1FF5121B-6D3C-D8D0-56D4-039D0710C5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2979" y="3971175"/>
            <a:ext cx="4349797" cy="2029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95488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1E5C67-4103-B177-B41E-760D20339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 Sport Utility Vehicles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D03398-36F3-4129-557F-DB55504C7F8E}"/>
              </a:ext>
            </a:extLst>
          </p:cNvPr>
          <p:cNvSpPr txBox="1"/>
          <p:nvPr/>
        </p:nvSpPr>
        <p:spPr>
          <a:xfrm>
            <a:off x="878006" y="1396358"/>
            <a:ext cx="83569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/>
              <a:t>Ford Escape Hybrid edges out the SUV class with 49 MPG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272B1BD-635F-64A9-6CBF-34CCC43F4989}"/>
              </a:ext>
            </a:extLst>
          </p:cNvPr>
          <p:cNvSpPr txBox="1"/>
          <p:nvPr/>
        </p:nvSpPr>
        <p:spPr>
          <a:xfrm>
            <a:off x="345743" y="6458000"/>
            <a:ext cx="115645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chemeClr val="accent3"/>
                </a:solidFill>
              </a:rPr>
              <a:t>https://www.thecarconnection.com/overview/ford_escape_2022</a:t>
            </a:r>
            <a:endParaRPr lang="en-US" sz="1200" dirty="0">
              <a:solidFill>
                <a:schemeClr val="accent3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695A64-34B5-D157-B567-A1693FBB57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794" y="1978662"/>
            <a:ext cx="9476291" cy="4191363"/>
          </a:xfrm>
          <a:prstGeom prst="rect">
            <a:avLst/>
          </a:prstGeom>
        </p:spPr>
      </p:pic>
      <p:pic>
        <p:nvPicPr>
          <p:cNvPr id="7170" name="Picture 2" descr="2022 Ford Escape Review, Ratings, Specs, Prices, and Photos - The Car  Connection">
            <a:extLst>
              <a:ext uri="{FF2B5EF4-FFF2-40B4-BE49-F238E27FC236}">
                <a16:creationId xmlns:a16="http://schemas.microsoft.com/office/drawing/2014/main" id="{A85AE552-DD51-773F-E9D5-6665CB139E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8931" y="3330049"/>
            <a:ext cx="3253327" cy="2439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41220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1227</TotalTime>
  <Words>416</Words>
  <Application>Microsoft Office PowerPoint</Application>
  <PresentationFormat>Widescreen</PresentationFormat>
  <Paragraphs>40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Best Vehicles in 2022 for your Gas Budget</vt:lpstr>
      <vt:lpstr>MPG varies greatly by Make and Engine Type</vt:lpstr>
      <vt:lpstr>Not ready for an Electric Vehicle?</vt:lpstr>
      <vt:lpstr>You don’t need a Compact car for great MPG</vt:lpstr>
      <vt:lpstr>Regular (87 octane) Vehicles Top MPG</vt:lpstr>
      <vt:lpstr>Top Full-Size Cars</vt:lpstr>
      <vt:lpstr>Top Mid-Size Cars</vt:lpstr>
      <vt:lpstr>Top Compact Cars</vt:lpstr>
      <vt:lpstr>Top Sport Utility Vehicles</vt:lpstr>
      <vt:lpstr>Top Pickup Trucks</vt:lpstr>
      <vt:lpstr>And the Winners are…</vt:lpstr>
      <vt:lpstr>Annual Savings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Best Vehicles in 2022 for your Gas Budget</dc:title>
  <dc:creator>Michael Ward</dc:creator>
  <cp:lastModifiedBy>Michael Ward</cp:lastModifiedBy>
  <cp:revision>9</cp:revision>
  <dcterms:created xsi:type="dcterms:W3CDTF">2022-05-16T23:47:22Z</dcterms:created>
  <dcterms:modified xsi:type="dcterms:W3CDTF">2022-05-17T20:14:40Z</dcterms:modified>
</cp:coreProperties>
</file>